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1"/>
  </p:notesMasterIdLst>
  <p:sldIdLst>
    <p:sldId id="256" r:id="rId2"/>
    <p:sldId id="257" r:id="rId3"/>
    <p:sldId id="258" r:id="rId4"/>
    <p:sldId id="259" r:id="rId5"/>
    <p:sldId id="266" r:id="rId6"/>
    <p:sldId id="260" r:id="rId7"/>
    <p:sldId id="261" r:id="rId8"/>
    <p:sldId id="265" r:id="rId9"/>
    <p:sldId id="263" r:id="rId1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Kiểu Trung bình 2 - Nhấn mạnh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w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Đầu trang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3" name="Chỗ dành sẵn cho Ngày tháng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E925F15-1DFD-40E4-850F-460788404A1A}" type="datetimeFigureOut">
              <a:rPr lang="vi-VN" smtClean="0"/>
              <a:t>22/02/2022</a:t>
            </a:fld>
            <a:endParaRPr lang="vi-VN"/>
          </a:p>
        </p:txBody>
      </p:sp>
      <p:sp>
        <p:nvSpPr>
          <p:cNvPr id="4" name="Chỗ dành sẵn cho Hình ảnh của Bản chiế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vi-VN"/>
          </a:p>
        </p:txBody>
      </p:sp>
      <p:sp>
        <p:nvSpPr>
          <p:cNvPr id="5" name="Chỗ dành sẵn cho Ghi chú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vi-VN" smtClean="0"/>
              <a:t>Bấm &amp; sửa kiểu tiêu đề</a:t>
            </a:r>
          </a:p>
          <a:p>
            <a:pPr lvl="1"/>
            <a:r>
              <a:rPr lang="vi-VN" smtClean="0"/>
              <a:t>Mức hai</a:t>
            </a:r>
          </a:p>
          <a:p>
            <a:pPr lvl="2"/>
            <a:r>
              <a:rPr lang="vi-VN" smtClean="0"/>
              <a:t>Mức ba</a:t>
            </a:r>
          </a:p>
          <a:p>
            <a:pPr lvl="3"/>
            <a:r>
              <a:rPr lang="vi-VN" smtClean="0"/>
              <a:t>Mức bốn</a:t>
            </a:r>
          </a:p>
          <a:p>
            <a:pPr lvl="4"/>
            <a:r>
              <a:rPr lang="vi-VN" smtClean="0"/>
              <a:t>Mức năm</a:t>
            </a:r>
            <a:endParaRPr lang="vi-VN"/>
          </a:p>
        </p:txBody>
      </p:sp>
      <p:sp>
        <p:nvSpPr>
          <p:cNvPr id="6" name="Chỗ dành sẵn cho Chân trang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7" name="Chỗ dành sẵn cho Số hiệu Bản chiế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A611920-0DF8-4466-8A16-5A0C53574561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26699126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hỗ dành sẵn cho Hình ảnh của Bản chiế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Chỗ dành sẵn cho Ghi chú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vi-VN" dirty="0"/>
          </a:p>
        </p:txBody>
      </p:sp>
      <p:sp>
        <p:nvSpPr>
          <p:cNvPr id="4" name="Chỗ dành sẵn cho Số hiệu Bản chiế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A611920-0DF8-4466-8A16-5A0C53574561}" type="slidenum">
              <a:rPr lang="vi-VN" smtClean="0"/>
              <a:t>7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45269176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2/22/2022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4.w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4" Type="http://schemas.openxmlformats.org/officeDocument/2006/relationships/image" Target="../media/image5.wmf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5" Type="http://schemas.openxmlformats.org/officeDocument/2006/relationships/image" Target="../media/image7.wmf"/><Relationship Id="rId4" Type="http://schemas.openxmlformats.org/officeDocument/2006/relationships/oleObject" Target="../embeddings/oleObject3.bin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pic>
        <p:nvPicPr>
          <p:cNvPr id="4" name="Chỗ dành sẵn cho Nội dung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676400"/>
            <a:ext cx="8708569" cy="4876799"/>
          </a:xfrm>
        </p:spPr>
      </p:pic>
    </p:spTree>
    <p:extLst>
      <p:ext uri="{BB962C8B-B14F-4D97-AF65-F5344CB8AC3E}">
        <p14:creationId xmlns:p14="http://schemas.microsoft.com/office/powerpoint/2010/main" val="2772956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pic>
        <p:nvPicPr>
          <p:cNvPr id="5" name="Chỗ dành sẵn cho Nội dung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749511"/>
            <a:ext cx="2143125" cy="2143125"/>
          </a:xfrm>
        </p:spPr>
      </p:pic>
      <p:sp>
        <p:nvSpPr>
          <p:cNvPr id="6" name="Nổ 1 5"/>
          <p:cNvSpPr/>
          <p:nvPr/>
        </p:nvSpPr>
        <p:spPr>
          <a:xfrm>
            <a:off x="1849582" y="1846118"/>
            <a:ext cx="6629400" cy="4800600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400" dirty="0" err="1" smtClean="0">
                <a:solidFill>
                  <a:schemeClr val="tx1"/>
                </a:solidFill>
              </a:rPr>
              <a:t>Tại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sao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bóng</a:t>
            </a:r>
            <a:r>
              <a:rPr lang="en-US" sz="4400" dirty="0" smtClean="0">
                <a:solidFill>
                  <a:schemeClr val="tx1"/>
                </a:solidFill>
              </a:rPr>
              <a:t> bay </a:t>
            </a:r>
            <a:r>
              <a:rPr lang="en-US" sz="4400" dirty="0" err="1" smtClean="0">
                <a:solidFill>
                  <a:schemeClr val="tx1"/>
                </a:solidFill>
              </a:rPr>
              <a:t>lại</a:t>
            </a:r>
            <a:r>
              <a:rPr lang="en-US" sz="4400" dirty="0" smtClean="0">
                <a:solidFill>
                  <a:schemeClr val="tx1"/>
                </a:solidFill>
              </a:rPr>
              <a:t> bay </a:t>
            </a:r>
            <a:r>
              <a:rPr lang="en-US" sz="4400" dirty="0" err="1" smtClean="0">
                <a:solidFill>
                  <a:schemeClr val="tx1"/>
                </a:solidFill>
              </a:rPr>
              <a:t>lên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cao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được</a:t>
            </a:r>
            <a:r>
              <a:rPr lang="en-US" sz="4400" dirty="0" smtClean="0">
                <a:solidFill>
                  <a:schemeClr val="tx1"/>
                </a:solidFill>
              </a:rPr>
              <a:t>?</a:t>
            </a:r>
            <a:endParaRPr lang="vi-VN" sz="44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806486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71500" indent="-571500">
              <a:buAutoNum type="romanUcPeriod"/>
            </a:pPr>
            <a:r>
              <a:rPr lang="en-US" dirty="0" smtClean="0">
                <a:solidFill>
                  <a:srgbClr val="FF0000"/>
                </a:solidFill>
              </a:rPr>
              <a:t>TỈ KHỐI CỦA KHÍ A SO VỚI KHÍ B (</a:t>
            </a:r>
            <a:r>
              <a:rPr lang="en-US" dirty="0" err="1" smtClean="0">
                <a:solidFill>
                  <a:srgbClr val="FF0000"/>
                </a:solidFill>
              </a:rPr>
              <a:t>d</a:t>
            </a:r>
            <a:r>
              <a:rPr lang="en-US" baseline="-25000" dirty="0" err="1" smtClean="0">
                <a:solidFill>
                  <a:srgbClr val="FF0000"/>
                </a:solidFill>
              </a:rPr>
              <a:t>A</a:t>
            </a:r>
            <a:r>
              <a:rPr lang="en-US" baseline="-25000" dirty="0" smtClean="0">
                <a:solidFill>
                  <a:srgbClr val="FF0000"/>
                </a:solidFill>
              </a:rPr>
              <a:t>/B</a:t>
            </a:r>
            <a:r>
              <a:rPr lang="en-US" dirty="0" smtClean="0">
                <a:solidFill>
                  <a:srgbClr val="FF0000"/>
                </a:solidFill>
              </a:rPr>
              <a:t>)</a:t>
            </a:r>
            <a:endParaRPr lang="en-US" baseline="-25000" dirty="0" smtClean="0">
              <a:solidFill>
                <a:srgbClr val="FF0000"/>
              </a:solidFill>
            </a:endParaRPr>
          </a:p>
        </p:txBody>
      </p:sp>
      <p:pic>
        <p:nvPicPr>
          <p:cNvPr id="7" name="Ảnh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38499" y="2571750"/>
            <a:ext cx="5363633" cy="3448050"/>
          </a:xfrm>
          <a:prstGeom prst="rect">
            <a:avLst/>
          </a:prstGeom>
        </p:spPr>
      </p:pic>
      <p:sp>
        <p:nvSpPr>
          <p:cNvPr id="8" name="Khung Chú Thích Chữ Nhật 7"/>
          <p:cNvSpPr/>
          <p:nvPr/>
        </p:nvSpPr>
        <p:spPr>
          <a:xfrm>
            <a:off x="381000" y="2819400"/>
            <a:ext cx="2286000" cy="3352800"/>
          </a:xfrm>
          <a:prstGeom prst="wedgeRectCallout">
            <a:avLst>
              <a:gd name="adj1" fmla="val 97955"/>
              <a:gd name="adj2" fmla="val 29442"/>
            </a:avLst>
          </a:prstGeom>
          <a:solidFill>
            <a:schemeClr val="accent3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600" dirty="0" err="1" smtClean="0">
                <a:solidFill>
                  <a:schemeClr val="tx1"/>
                </a:solidFill>
              </a:rPr>
              <a:t>Làm</a:t>
            </a:r>
            <a:r>
              <a:rPr lang="en-US" sz="3600" dirty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thế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nào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để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biết</a:t>
            </a:r>
            <a:r>
              <a:rPr lang="en-US" sz="3600" dirty="0" smtClean="0">
                <a:solidFill>
                  <a:schemeClr val="tx1"/>
                </a:solidFill>
              </a:rPr>
              <a:t> con </a:t>
            </a:r>
            <a:r>
              <a:rPr lang="en-US" sz="3600" dirty="0" err="1" smtClean="0">
                <a:solidFill>
                  <a:schemeClr val="tx1"/>
                </a:solidFill>
              </a:rPr>
              <a:t>vịt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nặng</a:t>
            </a:r>
            <a:r>
              <a:rPr lang="en-US" sz="3600" dirty="0" smtClean="0">
                <a:solidFill>
                  <a:schemeClr val="tx1"/>
                </a:solidFill>
              </a:rPr>
              <a:t> hay </a:t>
            </a:r>
            <a:r>
              <a:rPr lang="en-US" sz="3600" dirty="0" err="1" smtClean="0">
                <a:solidFill>
                  <a:schemeClr val="tx1"/>
                </a:solidFill>
              </a:rPr>
              <a:t>nhẹ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bình</a:t>
            </a:r>
            <a:r>
              <a:rPr lang="en-US" sz="3600" dirty="0" smtClean="0">
                <a:solidFill>
                  <a:schemeClr val="tx1"/>
                </a:solidFill>
              </a:rPr>
              <a:t> </a:t>
            </a:r>
            <a:r>
              <a:rPr lang="en-US" sz="3600" dirty="0" err="1" smtClean="0">
                <a:solidFill>
                  <a:schemeClr val="tx1"/>
                </a:solidFill>
              </a:rPr>
              <a:t>khí</a:t>
            </a:r>
            <a:r>
              <a:rPr lang="en-US" sz="3600" dirty="0" smtClean="0">
                <a:solidFill>
                  <a:schemeClr val="tx1"/>
                </a:solidFill>
              </a:rPr>
              <a:t>?</a:t>
            </a:r>
            <a:endParaRPr lang="vi-VN" sz="36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30896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571500" indent="-571500">
              <a:buAutoNum type="romanUcPeriod"/>
            </a:pPr>
            <a:r>
              <a:rPr lang="en-US" dirty="0" smtClean="0">
                <a:solidFill>
                  <a:srgbClr val="FF0000"/>
                </a:solidFill>
              </a:rPr>
              <a:t>TỈ KHỐI CỦA KHÍ A SO VỚI KHÍ B (</a:t>
            </a:r>
            <a:r>
              <a:rPr lang="en-US" dirty="0" err="1" smtClean="0">
                <a:solidFill>
                  <a:srgbClr val="FF0000"/>
                </a:solidFill>
              </a:rPr>
              <a:t>d</a:t>
            </a:r>
            <a:r>
              <a:rPr lang="en-US" baseline="-25000" dirty="0" err="1" smtClean="0">
                <a:solidFill>
                  <a:srgbClr val="FF0000"/>
                </a:solidFill>
              </a:rPr>
              <a:t>A</a:t>
            </a:r>
            <a:r>
              <a:rPr lang="en-US" baseline="-25000" dirty="0" smtClean="0">
                <a:solidFill>
                  <a:srgbClr val="FF0000"/>
                </a:solidFill>
              </a:rPr>
              <a:t>/B</a:t>
            </a:r>
            <a:r>
              <a:rPr lang="en-US" dirty="0" smtClean="0">
                <a:solidFill>
                  <a:srgbClr val="FF0000"/>
                </a:solidFill>
              </a:rPr>
              <a:t>)</a:t>
            </a:r>
          </a:p>
          <a:p>
            <a:pPr marL="0" indent="0">
              <a:buNone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en-US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r>
              <a:rPr lang="en-US" dirty="0" err="1" smtClean="0"/>
              <a:t>d</a:t>
            </a:r>
            <a:r>
              <a:rPr lang="en-US" baseline="-25000" dirty="0" err="1" smtClean="0"/>
              <a:t>A</a:t>
            </a:r>
            <a:r>
              <a:rPr lang="en-US" baseline="-25000" dirty="0" smtClean="0"/>
              <a:t>/B</a:t>
            </a:r>
            <a:r>
              <a:rPr lang="en-US" dirty="0" smtClean="0"/>
              <a:t> = 1 : </a:t>
            </a:r>
            <a:r>
              <a:rPr lang="en-US" dirty="0" err="1" smtClean="0"/>
              <a:t>khí</a:t>
            </a:r>
            <a:r>
              <a:rPr lang="en-US" dirty="0" smtClean="0"/>
              <a:t> A </a:t>
            </a:r>
            <a:r>
              <a:rPr lang="en-US" dirty="0" err="1" smtClean="0">
                <a:solidFill>
                  <a:srgbClr val="FF0000"/>
                </a:solidFill>
              </a:rPr>
              <a:t>nặng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err="1" smtClean="0">
                <a:solidFill>
                  <a:srgbClr val="FF0000"/>
                </a:solidFill>
              </a:rPr>
              <a:t>bằng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err="1" smtClean="0"/>
              <a:t>khí</a:t>
            </a:r>
            <a:r>
              <a:rPr lang="en-US" dirty="0" smtClean="0"/>
              <a:t> B </a:t>
            </a:r>
          </a:p>
          <a:p>
            <a:pPr marL="0" indent="0">
              <a:buNone/>
            </a:pPr>
            <a:r>
              <a:rPr lang="en-US" dirty="0" err="1" smtClean="0"/>
              <a:t>d</a:t>
            </a:r>
            <a:r>
              <a:rPr lang="en-US" baseline="-25000" dirty="0" err="1" smtClean="0"/>
              <a:t>A</a:t>
            </a:r>
            <a:r>
              <a:rPr lang="en-US" baseline="-25000" dirty="0" smtClean="0"/>
              <a:t>/B</a:t>
            </a:r>
            <a:r>
              <a:rPr lang="en-US" dirty="0" smtClean="0"/>
              <a:t> &gt; </a:t>
            </a:r>
            <a:r>
              <a:rPr lang="en-US" dirty="0"/>
              <a:t>1 : </a:t>
            </a:r>
            <a:r>
              <a:rPr lang="en-US" dirty="0" err="1"/>
              <a:t>khí</a:t>
            </a:r>
            <a:r>
              <a:rPr lang="en-US" dirty="0"/>
              <a:t> A </a:t>
            </a:r>
            <a:r>
              <a:rPr lang="en-US" dirty="0" err="1">
                <a:solidFill>
                  <a:srgbClr val="FF0000"/>
                </a:solidFill>
              </a:rPr>
              <a:t>nặng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 smtClean="0">
                <a:solidFill>
                  <a:srgbClr val="FF0000"/>
                </a:solidFill>
              </a:rPr>
              <a:t>hơn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err="1"/>
              <a:t>khí</a:t>
            </a:r>
            <a:r>
              <a:rPr lang="en-US" dirty="0"/>
              <a:t> B </a:t>
            </a:r>
          </a:p>
          <a:p>
            <a:pPr marL="0" indent="0">
              <a:buNone/>
            </a:pPr>
            <a:r>
              <a:rPr lang="en-US" dirty="0" err="1"/>
              <a:t>d</a:t>
            </a:r>
            <a:r>
              <a:rPr lang="en-US" baseline="-25000" dirty="0" err="1"/>
              <a:t>A</a:t>
            </a:r>
            <a:r>
              <a:rPr lang="en-US" baseline="-25000" dirty="0"/>
              <a:t>/B</a:t>
            </a:r>
            <a:r>
              <a:rPr lang="en-US" dirty="0"/>
              <a:t> </a:t>
            </a:r>
            <a:r>
              <a:rPr lang="en-US" dirty="0" smtClean="0"/>
              <a:t>&lt; </a:t>
            </a:r>
            <a:r>
              <a:rPr lang="en-US" dirty="0"/>
              <a:t>1 : </a:t>
            </a:r>
            <a:r>
              <a:rPr lang="en-US" dirty="0" err="1"/>
              <a:t>khí</a:t>
            </a:r>
            <a:r>
              <a:rPr lang="en-US" dirty="0"/>
              <a:t> A </a:t>
            </a:r>
            <a:r>
              <a:rPr lang="en-US" dirty="0" err="1" smtClean="0">
                <a:solidFill>
                  <a:srgbClr val="FF0000"/>
                </a:solidFill>
              </a:rPr>
              <a:t>nhẹ</a:t>
            </a:r>
            <a:r>
              <a:rPr lang="en-US" dirty="0" smtClean="0">
                <a:solidFill>
                  <a:srgbClr val="FF0000"/>
                </a:solidFill>
              </a:rPr>
              <a:t> </a:t>
            </a:r>
            <a:r>
              <a:rPr lang="en-US" dirty="0" err="1">
                <a:solidFill>
                  <a:srgbClr val="FF0000"/>
                </a:solidFill>
              </a:rPr>
              <a:t>hơn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/>
              <a:t>khí</a:t>
            </a:r>
            <a:r>
              <a:rPr lang="en-US" dirty="0"/>
              <a:t> B </a:t>
            </a:r>
          </a:p>
          <a:p>
            <a:pPr marL="0" indent="0">
              <a:buNone/>
            </a:pPr>
            <a:endParaRPr lang="en-US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en-US" baseline="-25000" dirty="0" smtClean="0">
              <a:solidFill>
                <a:srgbClr val="FF0000"/>
              </a:solidFill>
            </a:endParaRPr>
          </a:p>
        </p:txBody>
      </p:sp>
      <p:graphicFrame>
        <p:nvGraphicFramePr>
          <p:cNvPr id="4" name="Đối tượng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67126711"/>
              </p:ext>
            </p:extLst>
          </p:nvPr>
        </p:nvGraphicFramePr>
        <p:xfrm>
          <a:off x="2743200" y="2057400"/>
          <a:ext cx="2188135" cy="1282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8" name="Equation" r:id="rId3" imgW="736560" imgH="431640" progId="Equation.DSMT4">
                  <p:embed/>
                </p:oleObj>
              </mc:Choice>
              <mc:Fallback>
                <p:oleObj name="Equation" r:id="rId3" imgW="736560" imgH="43164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743200" y="2057400"/>
                        <a:ext cx="2188135" cy="12827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105022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571500" indent="-571500">
              <a:buAutoNum type="romanUcPeriod"/>
            </a:pPr>
            <a:r>
              <a:rPr lang="en-US" dirty="0" smtClean="0">
                <a:solidFill>
                  <a:srgbClr val="FF0000"/>
                </a:solidFill>
              </a:rPr>
              <a:t>TỈ KHỐI CỦA KHÍ A SO VỚI KHÍ B (</a:t>
            </a:r>
            <a:r>
              <a:rPr lang="en-US" dirty="0" err="1" smtClean="0">
                <a:solidFill>
                  <a:srgbClr val="FF0000"/>
                </a:solidFill>
              </a:rPr>
              <a:t>d</a:t>
            </a:r>
            <a:r>
              <a:rPr lang="en-US" baseline="-25000" dirty="0" err="1" smtClean="0">
                <a:solidFill>
                  <a:srgbClr val="FF0000"/>
                </a:solidFill>
              </a:rPr>
              <a:t>A</a:t>
            </a:r>
            <a:r>
              <a:rPr lang="en-US" baseline="-25000" dirty="0" smtClean="0">
                <a:solidFill>
                  <a:srgbClr val="FF0000"/>
                </a:solidFill>
              </a:rPr>
              <a:t>/B</a:t>
            </a:r>
            <a:r>
              <a:rPr lang="en-US" dirty="0" smtClean="0">
                <a:solidFill>
                  <a:srgbClr val="FF0000"/>
                </a:solidFill>
              </a:rPr>
              <a:t>)</a:t>
            </a:r>
          </a:p>
          <a:p>
            <a:pPr marL="0" indent="0">
              <a:buNone/>
            </a:pPr>
            <a:r>
              <a:rPr lang="en-US" dirty="0" smtClean="0"/>
              <a:t>BT 1/69: </a:t>
            </a:r>
          </a:p>
          <a:p>
            <a:pPr marL="0" indent="0">
              <a:buNone/>
            </a:pPr>
            <a:r>
              <a:rPr lang="en-US" dirty="0" smtClean="0"/>
              <a:t>a)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=&gt; </a:t>
            </a:r>
            <a:r>
              <a:rPr lang="en-US" dirty="0" err="1" smtClean="0"/>
              <a:t>Khí</a:t>
            </a:r>
            <a:r>
              <a:rPr lang="en-US" dirty="0" smtClean="0"/>
              <a:t> N</a:t>
            </a:r>
            <a:r>
              <a:rPr lang="en-US" baseline="-25000" dirty="0" smtClean="0"/>
              <a:t>2</a:t>
            </a:r>
            <a:r>
              <a:rPr lang="en-US" dirty="0" smtClean="0"/>
              <a:t> </a:t>
            </a:r>
            <a:r>
              <a:rPr lang="en-US" dirty="0" err="1" smtClean="0"/>
              <a:t>nặng</a:t>
            </a:r>
            <a:r>
              <a:rPr lang="en-US" dirty="0" smtClean="0"/>
              <a:t> </a:t>
            </a:r>
            <a:r>
              <a:rPr lang="en-US" dirty="0" err="1" smtClean="0"/>
              <a:t>hơn</a:t>
            </a:r>
            <a:r>
              <a:rPr lang="en-US" dirty="0" smtClean="0"/>
              <a:t> </a:t>
            </a:r>
            <a:r>
              <a:rPr lang="en-US" dirty="0" err="1" smtClean="0"/>
              <a:t>khí</a:t>
            </a:r>
            <a:r>
              <a:rPr lang="en-US" dirty="0" smtClean="0"/>
              <a:t> H</a:t>
            </a:r>
            <a:r>
              <a:rPr lang="en-US" baseline="-25000" dirty="0" smtClean="0"/>
              <a:t>2</a:t>
            </a:r>
            <a:r>
              <a:rPr lang="en-US" dirty="0" smtClean="0"/>
              <a:t> 14 </a:t>
            </a:r>
            <a:r>
              <a:rPr lang="en-US" dirty="0" err="1" smtClean="0"/>
              <a:t>lần</a:t>
            </a:r>
            <a:endParaRPr lang="en-US" dirty="0" smtClean="0"/>
          </a:p>
          <a:p>
            <a:pPr marL="0" indent="0">
              <a:buNone/>
            </a:pPr>
            <a:endParaRPr lang="en-US" baseline="-25000" dirty="0" smtClean="0">
              <a:solidFill>
                <a:srgbClr val="FF0000"/>
              </a:solidFill>
            </a:endParaRPr>
          </a:p>
        </p:txBody>
      </p:sp>
      <p:graphicFrame>
        <p:nvGraphicFramePr>
          <p:cNvPr id="5" name="Đối tượng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96902236"/>
              </p:ext>
            </p:extLst>
          </p:nvPr>
        </p:nvGraphicFramePr>
        <p:xfrm>
          <a:off x="893763" y="2438400"/>
          <a:ext cx="5189537" cy="14605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82" name="Equation" r:id="rId3" imgW="1714320" imgH="482400" progId="Equation.DSMT4">
                  <p:embed/>
                </p:oleObj>
              </mc:Choice>
              <mc:Fallback>
                <p:oleObj name="Equation" r:id="rId3" imgW="1714320" imgH="48240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93763" y="2438400"/>
                        <a:ext cx="5189537" cy="14605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7171336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>
                <a:solidFill>
                  <a:srgbClr val="FF0000"/>
                </a:solidFill>
              </a:rPr>
              <a:t>II. TỈ KHỐI CỦA KHÍ A SO VỚI KHÔNG KHÍ (</a:t>
            </a:r>
            <a:r>
              <a:rPr lang="en-US" dirty="0" err="1" smtClean="0">
                <a:solidFill>
                  <a:srgbClr val="FF0000"/>
                </a:solidFill>
              </a:rPr>
              <a:t>d</a:t>
            </a:r>
            <a:r>
              <a:rPr lang="en-US" baseline="-25000" dirty="0" err="1" smtClean="0">
                <a:solidFill>
                  <a:srgbClr val="FF0000"/>
                </a:solidFill>
              </a:rPr>
              <a:t>A</a:t>
            </a:r>
            <a:r>
              <a:rPr lang="en-US" baseline="-25000" dirty="0" smtClean="0">
                <a:solidFill>
                  <a:srgbClr val="FF0000"/>
                </a:solidFill>
              </a:rPr>
              <a:t>/KK</a:t>
            </a:r>
            <a:r>
              <a:rPr lang="en-US" dirty="0" smtClean="0">
                <a:solidFill>
                  <a:srgbClr val="FF0000"/>
                </a:solidFill>
              </a:rPr>
              <a:t>) </a:t>
            </a:r>
          </a:p>
          <a:p>
            <a:pPr marL="0" indent="0">
              <a:buNone/>
            </a:pPr>
            <a:endParaRPr lang="en-US" baseline="-25000" dirty="0" smtClean="0">
              <a:solidFill>
                <a:srgbClr val="FF0000"/>
              </a:solidFill>
            </a:endParaRPr>
          </a:p>
        </p:txBody>
      </p:sp>
      <p:pic>
        <p:nvPicPr>
          <p:cNvPr id="4" name="Ảnh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33600" y="2333762"/>
            <a:ext cx="4195359" cy="2924038"/>
          </a:xfrm>
          <a:prstGeom prst="rect">
            <a:avLst/>
          </a:prstGeom>
        </p:spPr>
      </p:pic>
      <p:sp>
        <p:nvSpPr>
          <p:cNvPr id="5" name="Hình chữ nhật 4"/>
          <p:cNvSpPr/>
          <p:nvPr/>
        </p:nvSpPr>
        <p:spPr>
          <a:xfrm>
            <a:off x="0" y="5562600"/>
            <a:ext cx="9144000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4000" dirty="0" err="1"/>
              <a:t>M</a:t>
            </a:r>
            <a:r>
              <a:rPr lang="en-US" sz="4000" baseline="-25000" dirty="0" err="1"/>
              <a:t>kk</a:t>
            </a:r>
            <a:r>
              <a:rPr lang="en-US" sz="4000" dirty="0"/>
              <a:t> </a:t>
            </a:r>
            <a:r>
              <a:rPr lang="en-US" sz="4000" dirty="0" smtClean="0"/>
              <a:t>	= (14.2).80% + (16.2).20%</a:t>
            </a:r>
          </a:p>
          <a:p>
            <a:pPr algn="just"/>
            <a:r>
              <a:rPr lang="en-US" sz="4000" smtClean="0"/>
              <a:t> 	= </a:t>
            </a:r>
            <a:r>
              <a:rPr lang="en-US" sz="4000" dirty="0" smtClean="0"/>
              <a:t>28.0,8 </a:t>
            </a:r>
            <a:r>
              <a:rPr lang="en-US" sz="4000" dirty="0"/>
              <a:t>+ 32.0,2 = 29 (gam/</a:t>
            </a:r>
            <a:r>
              <a:rPr lang="en-US" sz="4000" dirty="0" err="1"/>
              <a:t>mol</a:t>
            </a:r>
            <a:r>
              <a:rPr lang="en-US" sz="4000" dirty="0"/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16832693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>
                <a:solidFill>
                  <a:srgbClr val="FF0000"/>
                </a:solidFill>
              </a:rPr>
              <a:t>II. TỈ KHỐI CỦA KHÍ A SO VỚI KHÔNG KHÍ (</a:t>
            </a:r>
            <a:r>
              <a:rPr lang="en-US" dirty="0" err="1" smtClean="0">
                <a:solidFill>
                  <a:srgbClr val="FF0000"/>
                </a:solidFill>
              </a:rPr>
              <a:t>d</a:t>
            </a:r>
            <a:r>
              <a:rPr lang="en-US" baseline="-25000" dirty="0" err="1" smtClean="0">
                <a:solidFill>
                  <a:srgbClr val="FF0000"/>
                </a:solidFill>
              </a:rPr>
              <a:t>A</a:t>
            </a:r>
            <a:r>
              <a:rPr lang="en-US" baseline="-25000" dirty="0" smtClean="0">
                <a:solidFill>
                  <a:srgbClr val="FF0000"/>
                </a:solidFill>
              </a:rPr>
              <a:t>/KK</a:t>
            </a:r>
            <a:r>
              <a:rPr lang="en-US" dirty="0" smtClean="0">
                <a:solidFill>
                  <a:srgbClr val="FF0000"/>
                </a:solidFill>
              </a:rPr>
              <a:t>) </a:t>
            </a:r>
          </a:p>
          <a:p>
            <a:pPr marL="0" indent="0">
              <a:buNone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en-US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en-US" dirty="0">
              <a:solidFill>
                <a:srgbClr val="FF0000"/>
              </a:solidFill>
            </a:endParaRPr>
          </a:p>
          <a:p>
            <a:pPr marL="0" indent="0">
              <a:buNone/>
            </a:pPr>
            <a:r>
              <a:rPr lang="en-US" dirty="0" err="1" smtClean="0"/>
              <a:t>d</a:t>
            </a:r>
            <a:r>
              <a:rPr lang="en-US" baseline="-25000" dirty="0" err="1" smtClean="0"/>
              <a:t>A</a:t>
            </a:r>
            <a:r>
              <a:rPr lang="en-US" baseline="-25000" dirty="0" smtClean="0"/>
              <a:t>/KK</a:t>
            </a:r>
            <a:r>
              <a:rPr lang="en-US" dirty="0" smtClean="0"/>
              <a:t> </a:t>
            </a:r>
            <a:r>
              <a:rPr lang="en-US" dirty="0"/>
              <a:t>= 1 : </a:t>
            </a:r>
            <a:r>
              <a:rPr lang="en-US" dirty="0" err="1"/>
              <a:t>khí</a:t>
            </a:r>
            <a:r>
              <a:rPr lang="en-US" dirty="0"/>
              <a:t> A </a:t>
            </a:r>
            <a:r>
              <a:rPr lang="en-US" dirty="0" err="1">
                <a:solidFill>
                  <a:srgbClr val="FF0000"/>
                </a:solidFill>
              </a:rPr>
              <a:t>nặng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>
                <a:solidFill>
                  <a:srgbClr val="FF0000"/>
                </a:solidFill>
              </a:rPr>
              <a:t>bằng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 smtClean="0"/>
              <a:t>không</a:t>
            </a:r>
            <a:r>
              <a:rPr lang="en-US" dirty="0" smtClean="0"/>
              <a:t> </a:t>
            </a:r>
            <a:r>
              <a:rPr lang="en-US" dirty="0" err="1" smtClean="0"/>
              <a:t>khí</a:t>
            </a:r>
            <a:r>
              <a:rPr lang="en-US" dirty="0" smtClean="0"/>
              <a:t> </a:t>
            </a:r>
            <a:endParaRPr lang="en-US" dirty="0"/>
          </a:p>
          <a:p>
            <a:pPr marL="0" indent="0">
              <a:buNone/>
            </a:pPr>
            <a:r>
              <a:rPr lang="en-US" dirty="0" err="1" smtClean="0"/>
              <a:t>d</a:t>
            </a:r>
            <a:r>
              <a:rPr lang="en-US" baseline="-25000" dirty="0" err="1" smtClean="0"/>
              <a:t>A</a:t>
            </a:r>
            <a:r>
              <a:rPr lang="en-US" baseline="-25000" dirty="0" smtClean="0"/>
              <a:t>/KK</a:t>
            </a:r>
            <a:r>
              <a:rPr lang="en-US" dirty="0" smtClean="0"/>
              <a:t> </a:t>
            </a:r>
            <a:r>
              <a:rPr lang="en-US" dirty="0"/>
              <a:t>&gt; 1 : </a:t>
            </a:r>
            <a:r>
              <a:rPr lang="en-US" dirty="0" err="1"/>
              <a:t>khí</a:t>
            </a:r>
            <a:r>
              <a:rPr lang="en-US" dirty="0"/>
              <a:t> A </a:t>
            </a:r>
            <a:r>
              <a:rPr lang="en-US" dirty="0" err="1">
                <a:solidFill>
                  <a:srgbClr val="FF0000"/>
                </a:solidFill>
              </a:rPr>
              <a:t>nặng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>
                <a:solidFill>
                  <a:srgbClr val="FF0000"/>
                </a:solidFill>
              </a:rPr>
              <a:t>hơn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 smtClean="0"/>
              <a:t>không</a:t>
            </a:r>
            <a:r>
              <a:rPr lang="en-US" dirty="0" smtClean="0"/>
              <a:t> </a:t>
            </a:r>
            <a:r>
              <a:rPr lang="en-US" dirty="0" err="1" smtClean="0"/>
              <a:t>khí</a:t>
            </a:r>
            <a:r>
              <a:rPr lang="en-US" dirty="0" smtClean="0"/>
              <a:t> </a:t>
            </a:r>
            <a:endParaRPr lang="en-US" dirty="0"/>
          </a:p>
          <a:p>
            <a:pPr marL="0" indent="0">
              <a:buNone/>
            </a:pPr>
            <a:r>
              <a:rPr lang="en-US" dirty="0" err="1" smtClean="0"/>
              <a:t>d</a:t>
            </a:r>
            <a:r>
              <a:rPr lang="en-US" baseline="-25000" dirty="0" err="1" smtClean="0"/>
              <a:t>A</a:t>
            </a:r>
            <a:r>
              <a:rPr lang="en-US" baseline="-25000" dirty="0" smtClean="0"/>
              <a:t>/KK</a:t>
            </a:r>
            <a:r>
              <a:rPr lang="en-US" dirty="0" smtClean="0"/>
              <a:t> &lt; </a:t>
            </a:r>
            <a:r>
              <a:rPr lang="en-US" dirty="0"/>
              <a:t>1 : </a:t>
            </a:r>
            <a:r>
              <a:rPr lang="en-US" dirty="0" err="1"/>
              <a:t>khí</a:t>
            </a:r>
            <a:r>
              <a:rPr lang="en-US" dirty="0"/>
              <a:t> A </a:t>
            </a:r>
            <a:r>
              <a:rPr lang="en-US" dirty="0" err="1">
                <a:solidFill>
                  <a:srgbClr val="FF0000"/>
                </a:solidFill>
              </a:rPr>
              <a:t>nhẹ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>
                <a:solidFill>
                  <a:srgbClr val="FF0000"/>
                </a:solidFill>
              </a:rPr>
              <a:t>hơn</a:t>
            </a:r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err="1" smtClean="0"/>
              <a:t>không</a:t>
            </a:r>
            <a:r>
              <a:rPr lang="en-US" dirty="0" smtClean="0"/>
              <a:t> </a:t>
            </a:r>
            <a:r>
              <a:rPr lang="en-US" dirty="0" err="1" smtClean="0"/>
              <a:t>khí</a:t>
            </a:r>
            <a:endParaRPr lang="en-US" dirty="0"/>
          </a:p>
        </p:txBody>
      </p:sp>
      <p:graphicFrame>
        <p:nvGraphicFramePr>
          <p:cNvPr id="7" name="Đối tượng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03444811"/>
              </p:ext>
            </p:extLst>
          </p:nvPr>
        </p:nvGraphicFramePr>
        <p:xfrm>
          <a:off x="2819400" y="2209800"/>
          <a:ext cx="2766142" cy="13398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9" name="Equation" r:id="rId4" imgW="812520" imgH="393480" progId="Equation.DSMT4">
                  <p:embed/>
                </p:oleObj>
              </mc:Choice>
              <mc:Fallback>
                <p:oleObj name="Equation" r:id="rId4" imgW="812520" imgH="39348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2819400" y="2209800"/>
                        <a:ext cx="2766142" cy="13398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236416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3400">
        <p14:reveal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pic>
        <p:nvPicPr>
          <p:cNvPr id="5" name="Chỗ dành sẵn cho Nội dung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749511"/>
            <a:ext cx="2143125" cy="2143125"/>
          </a:xfrm>
        </p:spPr>
      </p:pic>
      <p:sp>
        <p:nvSpPr>
          <p:cNvPr id="6" name="Nổ 1 5"/>
          <p:cNvSpPr/>
          <p:nvPr/>
        </p:nvSpPr>
        <p:spPr>
          <a:xfrm>
            <a:off x="1849582" y="1846118"/>
            <a:ext cx="6629400" cy="4800600"/>
          </a:xfrm>
          <a:prstGeom prst="irregularSeal1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400" dirty="0" err="1" smtClean="0">
                <a:solidFill>
                  <a:schemeClr val="tx1"/>
                </a:solidFill>
              </a:rPr>
              <a:t>Tại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sao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bóng</a:t>
            </a:r>
            <a:r>
              <a:rPr lang="en-US" sz="4400" dirty="0" smtClean="0">
                <a:solidFill>
                  <a:schemeClr val="tx1"/>
                </a:solidFill>
              </a:rPr>
              <a:t> bay </a:t>
            </a:r>
            <a:r>
              <a:rPr lang="en-US" sz="4400" dirty="0" err="1" smtClean="0">
                <a:solidFill>
                  <a:schemeClr val="tx1"/>
                </a:solidFill>
              </a:rPr>
              <a:t>lại</a:t>
            </a:r>
            <a:r>
              <a:rPr lang="en-US" sz="4400" dirty="0" smtClean="0">
                <a:solidFill>
                  <a:schemeClr val="tx1"/>
                </a:solidFill>
              </a:rPr>
              <a:t> bay </a:t>
            </a:r>
            <a:r>
              <a:rPr lang="en-US" sz="4400" dirty="0" err="1" smtClean="0">
                <a:solidFill>
                  <a:schemeClr val="tx1"/>
                </a:solidFill>
              </a:rPr>
              <a:t>lên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cao</a:t>
            </a:r>
            <a:r>
              <a:rPr lang="en-US" sz="4400" dirty="0" smtClean="0">
                <a:solidFill>
                  <a:schemeClr val="tx1"/>
                </a:solidFill>
              </a:rPr>
              <a:t> </a:t>
            </a:r>
            <a:r>
              <a:rPr lang="en-US" sz="4400" dirty="0" err="1" smtClean="0">
                <a:solidFill>
                  <a:schemeClr val="tx1"/>
                </a:solidFill>
              </a:rPr>
              <a:t>được</a:t>
            </a:r>
            <a:r>
              <a:rPr lang="en-US" sz="4400" dirty="0" smtClean="0">
                <a:solidFill>
                  <a:schemeClr val="tx1"/>
                </a:solidFill>
              </a:rPr>
              <a:t>?</a:t>
            </a:r>
            <a:endParaRPr lang="vi-VN" sz="44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334143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êu đề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BÀI 20: TỈ KHỐI CỦA CHẤT KHÍ</a:t>
            </a:r>
            <a:endParaRPr lang="vi-VN" dirty="0">
              <a:solidFill>
                <a:srgbClr val="FF0000"/>
              </a:solidFill>
            </a:endParaRPr>
          </a:p>
        </p:txBody>
      </p:sp>
      <p:sp>
        <p:nvSpPr>
          <p:cNvPr id="3" name="Chỗ dành sẵn cho Nội dung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VD1: </a:t>
            </a:r>
            <a:r>
              <a:rPr lang="en-US" dirty="0" err="1" smtClean="0"/>
              <a:t>Hoàn</a:t>
            </a:r>
            <a:r>
              <a:rPr lang="en-US" dirty="0" smtClean="0"/>
              <a:t> </a:t>
            </a:r>
            <a:r>
              <a:rPr lang="en-US" dirty="0" err="1" smtClean="0"/>
              <a:t>thành</a:t>
            </a:r>
            <a:r>
              <a:rPr lang="en-US" dirty="0" smtClean="0"/>
              <a:t> </a:t>
            </a:r>
            <a:r>
              <a:rPr lang="en-US" dirty="0" err="1" smtClean="0"/>
              <a:t>bảng</a:t>
            </a:r>
            <a:r>
              <a:rPr lang="en-US" dirty="0" smtClean="0"/>
              <a:t> </a:t>
            </a:r>
            <a:r>
              <a:rPr lang="en-US" dirty="0" err="1" smtClean="0"/>
              <a:t>sau</a:t>
            </a:r>
            <a:r>
              <a:rPr lang="en-US" dirty="0" smtClean="0"/>
              <a:t>: </a:t>
            </a:r>
            <a:endParaRPr lang="en-US" dirty="0"/>
          </a:p>
        </p:txBody>
      </p:sp>
      <p:graphicFrame>
        <p:nvGraphicFramePr>
          <p:cNvPr id="5" name="Chỗ dành sẵn cho Nội dung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137604561"/>
              </p:ext>
            </p:extLst>
          </p:nvPr>
        </p:nvGraphicFramePr>
        <p:xfrm>
          <a:off x="457200" y="2362200"/>
          <a:ext cx="8229600" cy="3352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38200"/>
                <a:gridCol w="2514600"/>
                <a:gridCol w="2590800"/>
                <a:gridCol w="22860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A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CO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Cl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…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B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O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…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He 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err="1" smtClean="0">
                          <a:solidFill>
                            <a:schemeClr val="tx1"/>
                          </a:solidFill>
                        </a:rPr>
                        <a:t>d</a:t>
                      </a:r>
                      <a:r>
                        <a:rPr lang="en-US" sz="2800" b="0" baseline="-25000" dirty="0" err="1" smtClean="0">
                          <a:solidFill>
                            <a:schemeClr val="tx1"/>
                          </a:solidFill>
                        </a:rPr>
                        <a:t>A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/B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…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35,5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smtClean="0">
                          <a:solidFill>
                            <a:schemeClr val="tx1"/>
                          </a:solidFill>
                        </a:rPr>
                        <a:t>7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294640"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err="1" smtClean="0">
                          <a:solidFill>
                            <a:schemeClr val="tx1"/>
                          </a:solidFill>
                        </a:rPr>
                        <a:t>Kết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luận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0" dirty="0" err="1" smtClean="0">
                          <a:solidFill>
                            <a:schemeClr val="tx1"/>
                          </a:solidFill>
                        </a:rPr>
                        <a:t>Khí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CO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…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hơn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và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bằng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…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lần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so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với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O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endParaRPr lang="vi-VN" sz="2800" b="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0" dirty="0" err="1" smtClean="0">
                          <a:solidFill>
                            <a:schemeClr val="tx1"/>
                          </a:solidFill>
                        </a:rPr>
                        <a:t>Khí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Cl</a:t>
                      </a:r>
                      <a:r>
                        <a:rPr lang="en-US" sz="2800" b="0" baseline="-25000" dirty="0" smtClean="0">
                          <a:solidFill>
                            <a:schemeClr val="tx1"/>
                          </a:solidFill>
                        </a:rPr>
                        <a:t>2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nặng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hơn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và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bằng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35,5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lần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so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với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khí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…</a:t>
                      </a:r>
                      <a:endParaRPr lang="vi-VN" sz="2800" b="0" dirty="0" smtClean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0" dirty="0" err="1" smtClean="0">
                          <a:solidFill>
                            <a:schemeClr val="tx1"/>
                          </a:solidFill>
                        </a:rPr>
                        <a:t>Khí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…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nặng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hơn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và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bằng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7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lần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so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với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en-US" sz="2800" b="0" baseline="0" dirty="0" err="1" smtClean="0">
                          <a:solidFill>
                            <a:schemeClr val="tx1"/>
                          </a:solidFill>
                        </a:rPr>
                        <a:t>khí</a:t>
                      </a:r>
                      <a:r>
                        <a:rPr lang="en-US" sz="2800" b="0" baseline="0" dirty="0" smtClean="0">
                          <a:solidFill>
                            <a:schemeClr val="tx1"/>
                          </a:solidFill>
                        </a:rPr>
                        <a:t> He</a:t>
                      </a:r>
                      <a:endParaRPr lang="vi-VN" sz="2800" b="0" dirty="0" smtClean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6869211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Chủ đề của Office">
  <a:themeElements>
    <a:clrScheme name="Văn phòng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Văn phòng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Văn phòng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152</TotalTime>
  <Words>301</Words>
  <Application>Microsoft Office PowerPoint</Application>
  <PresentationFormat>Trình chiếu trên màn hình (4:3)</PresentationFormat>
  <Paragraphs>52</Paragraphs>
  <Slides>9</Slides>
  <Notes>1</Notes>
  <HiddenSlides>0</HiddenSlides>
  <MMClips>0</MMClips>
  <ScaleCrop>false</ScaleCrop>
  <HeadingPairs>
    <vt:vector size="6" baseType="variant">
      <vt:variant>
        <vt:lpstr>Chủ đề</vt:lpstr>
      </vt:variant>
      <vt:variant>
        <vt:i4>1</vt:i4>
      </vt:variant>
      <vt:variant>
        <vt:lpstr>Hệ phục vụ nhúng OLE</vt:lpstr>
      </vt:variant>
      <vt:variant>
        <vt:i4>1</vt:i4>
      </vt:variant>
      <vt:variant>
        <vt:lpstr>Tiêu đề Bản chiếu</vt:lpstr>
      </vt:variant>
      <vt:variant>
        <vt:i4>9</vt:i4>
      </vt:variant>
    </vt:vector>
  </HeadingPairs>
  <TitlesOfParts>
    <vt:vector size="11" baseType="lpstr">
      <vt:lpstr>Office Theme</vt:lpstr>
      <vt:lpstr>Equation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  <vt:lpstr>BÀI 20: TỈ KHỐI CỦA CHẤT KHÍ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BÀI 20: TỈ KHỐI CỦA CHẤT KHÍ</dc:title>
  <dc:creator>Administrator</dc:creator>
  <cp:lastModifiedBy>Administrator</cp:lastModifiedBy>
  <cp:revision>50</cp:revision>
  <dcterms:created xsi:type="dcterms:W3CDTF">2006-08-16T00:00:00Z</dcterms:created>
  <dcterms:modified xsi:type="dcterms:W3CDTF">2022-02-22T01:14:27Z</dcterms:modified>
</cp:coreProperties>
</file>